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sldIdLst>
    <p:sldId id="290" r:id="rId5"/>
    <p:sldId id="291" r:id="rId6"/>
  </p:sldIdLst>
  <p:sldSz cx="7772400" cy="100584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KABrownSugar" panose="020B0604020202020204" charset="0"/>
      <p:regular r:id="rId13"/>
    </p:embeddedFont>
    <p:embeddedFont>
      <p:font typeface="KAHoneyCakes" panose="020B0604020202020204"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79"/>
    <a:srgbClr val="F9B9AB"/>
    <a:srgbClr val="383A45"/>
    <a:srgbClr val="FFC342"/>
    <a:srgbClr val="F6F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0"/>
    <p:restoredTop sz="94676"/>
  </p:normalViewPr>
  <p:slideViewPr>
    <p:cSldViewPr snapToGrid="0">
      <p:cViewPr varScale="1">
        <p:scale>
          <a:sx n="56" d="100"/>
          <a:sy n="56" d="100"/>
        </p:scale>
        <p:origin x="2093" y="283"/>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Sha'Kari" userId="283711ab-c34e-47bd-8739-168c860b1b2d" providerId="ADAL" clId="{696FB451-5FCB-42DA-A682-D93FD23BBAB8}"/>
    <pc:docChg chg="delSld">
      <pc:chgData name="Nelson, Sha'Kari" userId="283711ab-c34e-47bd-8739-168c860b1b2d" providerId="ADAL" clId="{696FB451-5FCB-42DA-A682-D93FD23BBAB8}" dt="2024-08-02T17:37:18.025" v="3" actId="2696"/>
      <pc:docMkLst>
        <pc:docMk/>
      </pc:docMkLst>
      <pc:sldChg chg="del">
        <pc:chgData name="Nelson, Sha'Kari" userId="283711ab-c34e-47bd-8739-168c860b1b2d" providerId="ADAL" clId="{696FB451-5FCB-42DA-A682-D93FD23BBAB8}" dt="2024-08-02T17:37:12.401" v="0" actId="2696"/>
        <pc:sldMkLst>
          <pc:docMk/>
          <pc:sldMk cId="3337702712" sldId="282"/>
        </pc:sldMkLst>
      </pc:sldChg>
      <pc:sldChg chg="del">
        <pc:chgData name="Nelson, Sha'Kari" userId="283711ab-c34e-47bd-8739-168c860b1b2d" providerId="ADAL" clId="{696FB451-5FCB-42DA-A682-D93FD23BBAB8}" dt="2024-08-02T17:37:14.839" v="1" actId="2696"/>
        <pc:sldMkLst>
          <pc:docMk/>
          <pc:sldMk cId="4088721624" sldId="289"/>
        </pc:sldMkLst>
      </pc:sldChg>
      <pc:sldChg chg="del">
        <pc:chgData name="Nelson, Sha'Kari" userId="283711ab-c34e-47bd-8739-168c860b1b2d" providerId="ADAL" clId="{696FB451-5FCB-42DA-A682-D93FD23BBAB8}" dt="2024-08-02T17:37:16.426" v="2" actId="2696"/>
        <pc:sldMkLst>
          <pc:docMk/>
          <pc:sldMk cId="1747580792" sldId="292"/>
        </pc:sldMkLst>
      </pc:sldChg>
      <pc:sldChg chg="del">
        <pc:chgData name="Nelson, Sha'Kari" userId="283711ab-c34e-47bd-8739-168c860b1b2d" providerId="ADAL" clId="{696FB451-5FCB-42DA-A682-D93FD23BBAB8}" dt="2024-08-02T17:37:18.025" v="3" actId="2696"/>
        <pc:sldMkLst>
          <pc:docMk/>
          <pc:sldMk cId="2966988779" sldId="293"/>
        </pc:sldMkLst>
      </pc:sldChg>
    </pc:docChg>
  </pc:docChgLst>
  <pc:docChgLst>
    <pc:chgData name="Nelson, Sha'Kari" userId="283711ab-c34e-47bd-8739-168c860b1b2d" providerId="ADAL" clId="{0EA37F38-833F-459C-B47C-D5D435F89BCD}"/>
    <pc:docChg chg="modSld">
      <pc:chgData name="Nelson, Sha'Kari" userId="283711ab-c34e-47bd-8739-168c860b1b2d" providerId="ADAL" clId="{0EA37F38-833F-459C-B47C-D5D435F89BCD}" dt="2024-08-02T18:10:31.419" v="3" actId="255"/>
      <pc:docMkLst>
        <pc:docMk/>
      </pc:docMkLst>
      <pc:sldChg chg="modSp">
        <pc:chgData name="Nelson, Sha'Kari" userId="283711ab-c34e-47bd-8739-168c860b1b2d" providerId="ADAL" clId="{0EA37F38-833F-459C-B47C-D5D435F89BCD}" dt="2024-08-02T18:10:31.419" v="3" actId="255"/>
        <pc:sldMkLst>
          <pc:docMk/>
          <pc:sldMk cId="3596325113" sldId="290"/>
        </pc:sldMkLst>
        <pc:spChg chg="mod">
          <ac:chgData name="Nelson, Sha'Kari" userId="283711ab-c34e-47bd-8739-168c860b1b2d" providerId="ADAL" clId="{0EA37F38-833F-459C-B47C-D5D435F89BCD}" dt="2024-08-02T18:10:04.532" v="0" actId="255"/>
          <ac:spMkLst>
            <pc:docMk/>
            <pc:sldMk cId="3596325113" sldId="290"/>
            <ac:spMk id="3" creationId="{67DA1142-E26C-4B9D-8D65-89DFAC547126}"/>
          </ac:spMkLst>
        </pc:spChg>
        <pc:spChg chg="mod">
          <ac:chgData name="Nelson, Sha'Kari" userId="283711ab-c34e-47bd-8739-168c860b1b2d" providerId="ADAL" clId="{0EA37F38-833F-459C-B47C-D5D435F89BCD}" dt="2024-08-02T18:10:31.419" v="3" actId="255"/>
          <ac:spMkLst>
            <pc:docMk/>
            <pc:sldMk cId="3596325113" sldId="290"/>
            <ac:spMk id="4" creationId="{1840AEB0-1AD3-4C45-BF2C-180975C17718}"/>
          </ac:spMkLst>
        </pc:spChg>
      </pc:sldChg>
      <pc:sldChg chg="modSp">
        <pc:chgData name="Nelson, Sha'Kari" userId="283711ab-c34e-47bd-8739-168c860b1b2d" providerId="ADAL" clId="{0EA37F38-833F-459C-B47C-D5D435F89BCD}" dt="2024-08-02T18:10:22.153" v="2" actId="255"/>
        <pc:sldMkLst>
          <pc:docMk/>
          <pc:sldMk cId="2336674708" sldId="291"/>
        </pc:sldMkLst>
        <pc:spChg chg="mod">
          <ac:chgData name="Nelson, Sha'Kari" userId="283711ab-c34e-47bd-8739-168c860b1b2d" providerId="ADAL" clId="{0EA37F38-833F-459C-B47C-D5D435F89BCD}" dt="2024-08-02T18:10:14.783" v="1" actId="255"/>
          <ac:spMkLst>
            <pc:docMk/>
            <pc:sldMk cId="2336674708" sldId="291"/>
            <ac:spMk id="3" creationId="{67DA1142-E26C-4B9D-8D65-89DFAC547126}"/>
          </ac:spMkLst>
        </pc:spChg>
        <pc:spChg chg="mod">
          <ac:chgData name="Nelson, Sha'Kari" userId="283711ab-c34e-47bd-8739-168c860b1b2d" providerId="ADAL" clId="{0EA37F38-833F-459C-B47C-D5D435F89BCD}" dt="2024-08-02T18:10:22.153" v="2" actId="255"/>
          <ac:spMkLst>
            <pc:docMk/>
            <pc:sldMk cId="2336674708" sldId="291"/>
            <ac:spMk id="4" creationId="{1840AEB0-1AD3-4C45-BF2C-180975C1771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E85544-0919-9A42-876E-4CC32C157BB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231675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85544-0919-9A42-876E-4CC32C157BB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368826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85544-0919-9A42-876E-4CC32C157BB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85336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85544-0919-9A42-876E-4CC32C157BB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291783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85544-0919-9A42-876E-4CC32C157BB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148877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85544-0919-9A42-876E-4CC32C157BB8}"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127436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E85544-0919-9A42-876E-4CC32C157BB8}"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202021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E85544-0919-9A42-876E-4CC32C157BB8}"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386188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85544-0919-9A42-876E-4CC32C157BB8}"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28729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E85544-0919-9A42-876E-4CC32C157BB8}"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222608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E85544-0919-9A42-876E-4CC32C157BB8}"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3E0AC-F59F-494D-98C0-6D0F40A0EEB9}" type="slidenum">
              <a:rPr lang="en-US" smtClean="0"/>
              <a:t>‹#›</a:t>
            </a:fld>
            <a:endParaRPr lang="en-US"/>
          </a:p>
        </p:txBody>
      </p:sp>
    </p:spTree>
    <p:extLst>
      <p:ext uri="{BB962C8B-B14F-4D97-AF65-F5344CB8AC3E}">
        <p14:creationId xmlns:p14="http://schemas.microsoft.com/office/powerpoint/2010/main" val="25787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CE85544-0919-9A42-876E-4CC32C157BB8}" type="datetimeFigureOut">
              <a:rPr lang="en-US" smtClean="0"/>
              <a:t>8/2/2024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C23E0AC-F59F-494D-98C0-6D0F40A0EEB9}" type="slidenum">
              <a:rPr lang="en-US" smtClean="0"/>
              <a:t>‹#›</a:t>
            </a:fld>
            <a:endParaRPr lang="en-US"/>
          </a:p>
        </p:txBody>
      </p:sp>
    </p:spTree>
    <p:extLst>
      <p:ext uri="{BB962C8B-B14F-4D97-AF65-F5344CB8AC3E}">
        <p14:creationId xmlns:p14="http://schemas.microsoft.com/office/powerpoint/2010/main" val="88456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F58E7-7A1E-4A2A-961F-56F8B05E7A68}"/>
              </a:ext>
            </a:extLst>
          </p:cNvPr>
          <p:cNvSpPr txBox="1"/>
          <p:nvPr/>
        </p:nvSpPr>
        <p:spPr>
          <a:xfrm>
            <a:off x="214952" y="1356801"/>
            <a:ext cx="7342495" cy="8586966"/>
          </a:xfrm>
          <a:prstGeom prst="rect">
            <a:avLst/>
          </a:prstGeom>
          <a:noFill/>
        </p:spPr>
        <p:txBody>
          <a:bodyPr wrap="square" rtlCol="0">
            <a:spAutoFit/>
          </a:bodyPr>
          <a:lstStyle/>
          <a:p>
            <a:pPr algn="ctr"/>
            <a:r>
              <a:rPr lang="en-US" sz="2400" b="1" dirty="0"/>
              <a:t>Hello, I am Mrs. Nelson and I am thrilled to help navigate your child through their 3rd grade journey! 3rd grade is a very exciting time for students as they are transitioning from lower elementary to upper elementary. Students have been mastering the skill of learning to read in lower elementary. In the transition to upper elementary, students will now work toward mastering the concept of reading to understand. This year students will also dive deeper into multiplication, division and even fractions! Let’s not forget about Science and Social Studies; as an IB PYP school, students will learn through a transdisciplinary framework. This simply means that we intertwine our subjects areas (Reading, Writing, Math, Science and Social Studies) and encourage students to research, problem solve and take ownership of their learning. 3rd grade will bring on new experiences such as Content Mastery Assessments and the Georgia Milestone Exam but I know they can excel because here at Copeland, we expect Excellence Everyday. As we build a partnership and work together as a team I know that your child’s 3rd grade year will be nothing short of amazing! If you have any questions please feel free to reach out to me. Thank you! </a:t>
            </a:r>
            <a:endParaRPr lang="en-US" sz="2400" b="1" kern="1200" dirty="0">
              <a:solidFill>
                <a:schemeClr val="tx1"/>
              </a:solidFill>
              <a:latin typeface="+mn-lt"/>
              <a:ea typeface="+mn-ea"/>
              <a:cs typeface="+mn-cs"/>
            </a:endParaRPr>
          </a:p>
        </p:txBody>
      </p:sp>
      <p:sp>
        <p:nvSpPr>
          <p:cNvPr id="3" name="Rectangle 2">
            <a:extLst>
              <a:ext uri="{FF2B5EF4-FFF2-40B4-BE49-F238E27FC236}">
                <a16:creationId xmlns:a16="http://schemas.microsoft.com/office/drawing/2014/main" id="{67DA1142-E26C-4B9D-8D65-89DFAC547126}"/>
              </a:ext>
            </a:extLst>
          </p:cNvPr>
          <p:cNvSpPr/>
          <p:nvPr/>
        </p:nvSpPr>
        <p:spPr>
          <a:xfrm rot="20579425">
            <a:off x="52357" y="-115328"/>
            <a:ext cx="4319980" cy="1938992"/>
          </a:xfrm>
          <a:prstGeom prst="rect">
            <a:avLst/>
          </a:prstGeom>
        </p:spPr>
        <p:txBody>
          <a:bodyPr wrap="square">
            <a:spAutoFit/>
          </a:bodyPr>
          <a:lstStyle/>
          <a:p>
            <a:r>
              <a:rPr lang="en-US" sz="5400" dirty="0">
                <a:ln w="44450">
                  <a:solidFill>
                    <a:schemeClr val="tx1">
                      <a:lumMod val="75000"/>
                      <a:lumOff val="25000"/>
                    </a:schemeClr>
                  </a:solidFill>
                </a:ln>
                <a:solidFill>
                  <a:srgbClr val="98C9CC"/>
                </a:solidFill>
                <a:latin typeface="KAHoneyCakes" pitchFamily="2" charset="0"/>
                <a:ea typeface="KAThinker" pitchFamily="2" charset="-127"/>
                <a:cs typeface="KAThinker" pitchFamily="2" charset="-127"/>
              </a:rPr>
              <a:t>3</a:t>
            </a:r>
            <a:r>
              <a:rPr lang="en-US" sz="5400" baseline="30000" dirty="0">
                <a:ln w="44450">
                  <a:solidFill>
                    <a:schemeClr val="tx1">
                      <a:lumMod val="75000"/>
                      <a:lumOff val="25000"/>
                    </a:schemeClr>
                  </a:solidFill>
                </a:ln>
                <a:solidFill>
                  <a:srgbClr val="EFCBC8"/>
                </a:solidFill>
                <a:latin typeface="KAHoneyCakes" pitchFamily="2" charset="0"/>
                <a:ea typeface="KAThinker" pitchFamily="2" charset="-127"/>
                <a:cs typeface="KAThinker" pitchFamily="2" charset="-127"/>
              </a:rPr>
              <a:t>r</a:t>
            </a:r>
            <a:r>
              <a:rPr lang="en-US" sz="5400" baseline="30000" dirty="0">
                <a:ln w="44450">
                  <a:solidFill>
                    <a:schemeClr val="tx1">
                      <a:lumMod val="75000"/>
                      <a:lumOff val="25000"/>
                    </a:schemeClr>
                  </a:solidFill>
                </a:ln>
                <a:solidFill>
                  <a:srgbClr val="FFCB79"/>
                </a:solidFill>
                <a:latin typeface="KAHoneyCakes" pitchFamily="2" charset="0"/>
                <a:ea typeface="KAThinker" pitchFamily="2" charset="-127"/>
                <a:cs typeface="KAThinker" pitchFamily="2" charset="-127"/>
              </a:rPr>
              <a:t>d </a:t>
            </a:r>
            <a:r>
              <a:rPr lang="en-US" sz="5400" dirty="0" err="1">
                <a:ln w="44450">
                  <a:solidFill>
                    <a:schemeClr val="tx1">
                      <a:lumMod val="75000"/>
                      <a:lumOff val="25000"/>
                    </a:schemeClr>
                  </a:solidFill>
                </a:ln>
                <a:solidFill>
                  <a:srgbClr val="E1D9D7"/>
                </a:solidFill>
                <a:latin typeface="KAHoneyCakes" pitchFamily="2" charset="0"/>
                <a:ea typeface="KAThinker" pitchFamily="2" charset="-127"/>
                <a:cs typeface="KAThinker" pitchFamily="2" charset="-127"/>
              </a:rPr>
              <a:t>G</a:t>
            </a:r>
            <a:r>
              <a:rPr lang="en-US" sz="5400" dirty="0" err="1">
                <a:ln w="44450">
                  <a:solidFill>
                    <a:schemeClr val="tx1">
                      <a:lumMod val="75000"/>
                      <a:lumOff val="25000"/>
                    </a:schemeClr>
                  </a:solidFill>
                </a:ln>
                <a:solidFill>
                  <a:srgbClr val="B8CFBF"/>
                </a:solidFill>
                <a:latin typeface="KAHoneyCakes" pitchFamily="2" charset="0"/>
                <a:ea typeface="KAThinker" pitchFamily="2" charset="-127"/>
                <a:cs typeface="KAThinker" pitchFamily="2" charset="-127"/>
              </a:rPr>
              <a:t>R</a:t>
            </a:r>
            <a:r>
              <a:rPr lang="en-US" sz="5400" dirty="0" err="1">
                <a:ln w="44450">
                  <a:solidFill>
                    <a:schemeClr val="tx1">
                      <a:lumMod val="75000"/>
                      <a:lumOff val="25000"/>
                    </a:schemeClr>
                  </a:solidFill>
                </a:ln>
                <a:solidFill>
                  <a:srgbClr val="98C9CC"/>
                </a:solidFill>
                <a:latin typeface="KAHoneyCakes" pitchFamily="2" charset="0"/>
                <a:ea typeface="KAThinker" pitchFamily="2" charset="-127"/>
                <a:cs typeface="KAThinker" pitchFamily="2" charset="-127"/>
              </a:rPr>
              <a:t>A</a:t>
            </a:r>
            <a:r>
              <a:rPr lang="en-US" sz="5400" dirty="0" err="1">
                <a:ln w="44450">
                  <a:solidFill>
                    <a:schemeClr val="tx1">
                      <a:lumMod val="75000"/>
                      <a:lumOff val="25000"/>
                    </a:schemeClr>
                  </a:solidFill>
                </a:ln>
                <a:solidFill>
                  <a:srgbClr val="EFCBC8"/>
                </a:solidFill>
                <a:latin typeface="KAHoneyCakes" pitchFamily="2" charset="0"/>
                <a:ea typeface="KAThinker" pitchFamily="2" charset="-127"/>
                <a:cs typeface="KAThinker" pitchFamily="2" charset="-127"/>
              </a:rPr>
              <a:t>D</a:t>
            </a:r>
            <a:r>
              <a:rPr lang="en-US" sz="5400" dirty="0" err="1">
                <a:ln w="44450">
                  <a:solidFill>
                    <a:schemeClr val="tx1">
                      <a:lumMod val="75000"/>
                      <a:lumOff val="25000"/>
                    </a:schemeClr>
                  </a:solidFill>
                </a:ln>
                <a:solidFill>
                  <a:srgbClr val="FFCB79"/>
                </a:solidFill>
                <a:latin typeface="KAHoneyCakes" pitchFamily="2" charset="0"/>
                <a:ea typeface="KAThinker" pitchFamily="2" charset="-127"/>
                <a:cs typeface="KAThinker" pitchFamily="2" charset="-127"/>
              </a:rPr>
              <a:t>e</a:t>
            </a:r>
            <a:endParaRPr lang="en-US" sz="5400" dirty="0">
              <a:ln w="44450">
                <a:solidFill>
                  <a:schemeClr val="tx1">
                    <a:lumMod val="75000"/>
                    <a:lumOff val="25000"/>
                  </a:schemeClr>
                </a:solidFill>
              </a:ln>
              <a:solidFill>
                <a:srgbClr val="FFCB79"/>
              </a:solidFill>
              <a:latin typeface="KAHoneyCakes" pitchFamily="2" charset="0"/>
              <a:ea typeface="KAThinker" pitchFamily="2" charset="-127"/>
              <a:cs typeface="KAThinker" pitchFamily="2" charset="-127"/>
            </a:endParaRPr>
          </a:p>
          <a:p>
            <a:endParaRPr lang="en-US" sz="6600" dirty="0"/>
          </a:p>
        </p:txBody>
      </p:sp>
      <p:sp>
        <p:nvSpPr>
          <p:cNvPr id="4" name="TextBox 3">
            <a:extLst>
              <a:ext uri="{FF2B5EF4-FFF2-40B4-BE49-F238E27FC236}">
                <a16:creationId xmlns:a16="http://schemas.microsoft.com/office/drawing/2014/main" id="{1840AEB0-1AD3-4C45-BF2C-180975C17718}"/>
              </a:ext>
            </a:extLst>
          </p:cNvPr>
          <p:cNvSpPr txBox="1"/>
          <p:nvPr/>
        </p:nvSpPr>
        <p:spPr>
          <a:xfrm>
            <a:off x="1670582" y="551051"/>
            <a:ext cx="6101818" cy="923330"/>
          </a:xfrm>
          <a:prstGeom prst="rect">
            <a:avLst/>
          </a:prstGeom>
          <a:noFill/>
        </p:spPr>
        <p:txBody>
          <a:bodyPr wrap="square" rtlCol="0">
            <a:spAutoFit/>
          </a:bodyPr>
          <a:lstStyle/>
          <a:p>
            <a:pPr algn="ctr"/>
            <a:r>
              <a:rPr lang="en-US" sz="5400" dirty="0">
                <a:ln w="12700">
                  <a:solidFill>
                    <a:schemeClr val="bg1"/>
                  </a:solidFill>
                </a:ln>
                <a:solidFill>
                  <a:srgbClr val="383A45"/>
                </a:solidFill>
                <a:effectLst>
                  <a:glow rad="228600">
                    <a:srgbClr val="FFCB79"/>
                  </a:glow>
                </a:effectLst>
                <a:latin typeface="KABrownSugar" pitchFamily="2" charset="0"/>
              </a:rPr>
              <a:t>Welcome Letter</a:t>
            </a:r>
          </a:p>
        </p:txBody>
      </p:sp>
    </p:spTree>
    <p:extLst>
      <p:ext uri="{BB962C8B-B14F-4D97-AF65-F5344CB8AC3E}">
        <p14:creationId xmlns:p14="http://schemas.microsoft.com/office/powerpoint/2010/main" val="359632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F58E7-7A1E-4A2A-961F-56F8B05E7A68}"/>
              </a:ext>
            </a:extLst>
          </p:cNvPr>
          <p:cNvSpPr txBox="1"/>
          <p:nvPr/>
        </p:nvSpPr>
        <p:spPr>
          <a:xfrm>
            <a:off x="214952" y="1356801"/>
            <a:ext cx="7342495" cy="461665"/>
          </a:xfrm>
          <a:prstGeom prst="rect">
            <a:avLst/>
          </a:prstGeom>
          <a:noFill/>
        </p:spPr>
        <p:txBody>
          <a:bodyPr wrap="square" rtlCol="0">
            <a:spAutoFit/>
          </a:bodyPr>
          <a:lstStyle/>
          <a:p>
            <a:pPr algn="ctr"/>
            <a:endParaRPr lang="en-US" sz="2400" b="1" kern="1200" dirty="0">
              <a:solidFill>
                <a:schemeClr val="tx1"/>
              </a:solidFill>
              <a:latin typeface="+mn-lt"/>
              <a:ea typeface="+mn-ea"/>
              <a:cs typeface="+mn-cs"/>
            </a:endParaRPr>
          </a:p>
        </p:txBody>
      </p:sp>
      <p:sp>
        <p:nvSpPr>
          <p:cNvPr id="3" name="Rectangle 2">
            <a:extLst>
              <a:ext uri="{FF2B5EF4-FFF2-40B4-BE49-F238E27FC236}">
                <a16:creationId xmlns:a16="http://schemas.microsoft.com/office/drawing/2014/main" id="{67DA1142-E26C-4B9D-8D65-89DFAC547126}"/>
              </a:ext>
            </a:extLst>
          </p:cNvPr>
          <p:cNvSpPr/>
          <p:nvPr/>
        </p:nvSpPr>
        <p:spPr>
          <a:xfrm rot="20579425">
            <a:off x="66005" y="-115328"/>
            <a:ext cx="4319980" cy="1938992"/>
          </a:xfrm>
          <a:prstGeom prst="rect">
            <a:avLst/>
          </a:prstGeom>
        </p:spPr>
        <p:txBody>
          <a:bodyPr wrap="square">
            <a:spAutoFit/>
          </a:bodyPr>
          <a:lstStyle/>
          <a:p>
            <a:r>
              <a:rPr lang="en-US" sz="5400" dirty="0">
                <a:ln w="44450">
                  <a:solidFill>
                    <a:schemeClr val="tx1">
                      <a:lumMod val="75000"/>
                      <a:lumOff val="25000"/>
                    </a:schemeClr>
                  </a:solidFill>
                </a:ln>
                <a:solidFill>
                  <a:srgbClr val="98C9CC"/>
                </a:solidFill>
                <a:latin typeface="KAHoneyCakes" pitchFamily="2" charset="0"/>
                <a:ea typeface="KAThinker" pitchFamily="2" charset="-127"/>
                <a:cs typeface="KAThinker" pitchFamily="2" charset="-127"/>
              </a:rPr>
              <a:t>3</a:t>
            </a:r>
            <a:r>
              <a:rPr lang="en-US" sz="5400" baseline="30000" dirty="0">
                <a:ln w="44450">
                  <a:solidFill>
                    <a:schemeClr val="tx1">
                      <a:lumMod val="75000"/>
                      <a:lumOff val="25000"/>
                    </a:schemeClr>
                  </a:solidFill>
                </a:ln>
                <a:solidFill>
                  <a:srgbClr val="EFCBC8"/>
                </a:solidFill>
                <a:latin typeface="KAHoneyCakes" pitchFamily="2" charset="0"/>
                <a:ea typeface="KAThinker" pitchFamily="2" charset="-127"/>
                <a:cs typeface="KAThinker" pitchFamily="2" charset="-127"/>
              </a:rPr>
              <a:t>e</a:t>
            </a:r>
            <a:r>
              <a:rPr lang="en-US" sz="5400" baseline="30000" dirty="0">
                <a:ln w="44450">
                  <a:solidFill>
                    <a:schemeClr val="tx1">
                      <a:lumMod val="75000"/>
                      <a:lumOff val="25000"/>
                    </a:schemeClr>
                  </a:solidFill>
                </a:ln>
                <a:solidFill>
                  <a:srgbClr val="FFCB79"/>
                </a:solidFill>
                <a:latin typeface="KAHoneyCakes" pitchFamily="2" charset="0"/>
                <a:ea typeface="KAThinker" pitchFamily="2" charset="-127"/>
                <a:cs typeface="KAThinker" pitchFamily="2" charset="-127"/>
              </a:rPr>
              <a:t>R </a:t>
            </a:r>
            <a:r>
              <a:rPr lang="en-US" sz="5400" dirty="0" err="1">
                <a:ln w="44450">
                  <a:solidFill>
                    <a:schemeClr val="tx1">
                      <a:lumMod val="75000"/>
                      <a:lumOff val="25000"/>
                    </a:schemeClr>
                  </a:solidFill>
                </a:ln>
                <a:solidFill>
                  <a:srgbClr val="E1D9D7"/>
                </a:solidFill>
                <a:latin typeface="KAHoneyCakes" pitchFamily="2" charset="0"/>
                <a:ea typeface="KAThinker" pitchFamily="2" charset="-127"/>
                <a:cs typeface="KAThinker" pitchFamily="2" charset="-127"/>
              </a:rPr>
              <a:t>G</a:t>
            </a:r>
            <a:r>
              <a:rPr lang="en-US" sz="5400" dirty="0" err="1">
                <a:ln w="44450">
                  <a:solidFill>
                    <a:schemeClr val="tx1">
                      <a:lumMod val="75000"/>
                      <a:lumOff val="25000"/>
                    </a:schemeClr>
                  </a:solidFill>
                </a:ln>
                <a:solidFill>
                  <a:srgbClr val="B8CFBF"/>
                </a:solidFill>
                <a:latin typeface="KAHoneyCakes" pitchFamily="2" charset="0"/>
                <a:ea typeface="KAThinker" pitchFamily="2" charset="-127"/>
                <a:cs typeface="KAThinker" pitchFamily="2" charset="-127"/>
              </a:rPr>
              <a:t>R</a:t>
            </a:r>
            <a:r>
              <a:rPr lang="en-US" sz="5400" dirty="0" err="1">
                <a:ln w="44450">
                  <a:solidFill>
                    <a:schemeClr val="tx1">
                      <a:lumMod val="75000"/>
                      <a:lumOff val="25000"/>
                    </a:schemeClr>
                  </a:solidFill>
                </a:ln>
                <a:solidFill>
                  <a:srgbClr val="98C9CC"/>
                </a:solidFill>
                <a:latin typeface="KAHoneyCakes" pitchFamily="2" charset="0"/>
                <a:ea typeface="KAThinker" pitchFamily="2" charset="-127"/>
                <a:cs typeface="KAThinker" pitchFamily="2" charset="-127"/>
              </a:rPr>
              <a:t>A</a:t>
            </a:r>
            <a:r>
              <a:rPr lang="en-US" sz="5400" dirty="0" err="1">
                <a:ln w="44450">
                  <a:solidFill>
                    <a:schemeClr val="tx1">
                      <a:lumMod val="75000"/>
                      <a:lumOff val="25000"/>
                    </a:schemeClr>
                  </a:solidFill>
                </a:ln>
                <a:solidFill>
                  <a:srgbClr val="EFCBC8"/>
                </a:solidFill>
                <a:latin typeface="KAHoneyCakes" pitchFamily="2" charset="0"/>
                <a:ea typeface="KAThinker" pitchFamily="2" charset="-127"/>
                <a:cs typeface="KAThinker" pitchFamily="2" charset="-127"/>
              </a:rPr>
              <a:t>D</a:t>
            </a:r>
            <a:r>
              <a:rPr lang="en-US" sz="5400" dirty="0" err="1">
                <a:ln w="44450">
                  <a:solidFill>
                    <a:schemeClr val="tx1">
                      <a:lumMod val="75000"/>
                      <a:lumOff val="25000"/>
                    </a:schemeClr>
                  </a:solidFill>
                </a:ln>
                <a:solidFill>
                  <a:srgbClr val="FFCB79"/>
                </a:solidFill>
                <a:latin typeface="KAHoneyCakes" pitchFamily="2" charset="0"/>
                <a:ea typeface="KAThinker" pitchFamily="2" charset="-127"/>
                <a:cs typeface="KAThinker" pitchFamily="2" charset="-127"/>
              </a:rPr>
              <a:t>o</a:t>
            </a:r>
            <a:endParaRPr lang="en-US" sz="5400" dirty="0">
              <a:ln w="44450">
                <a:solidFill>
                  <a:schemeClr val="tx1">
                    <a:lumMod val="75000"/>
                    <a:lumOff val="25000"/>
                  </a:schemeClr>
                </a:solidFill>
              </a:ln>
              <a:solidFill>
                <a:srgbClr val="FFCB79"/>
              </a:solidFill>
              <a:latin typeface="KAHoneyCakes" pitchFamily="2" charset="0"/>
              <a:ea typeface="KAThinker" pitchFamily="2" charset="-127"/>
              <a:cs typeface="KAThinker" pitchFamily="2" charset="-127"/>
            </a:endParaRPr>
          </a:p>
          <a:p>
            <a:endParaRPr lang="en-US" sz="6600" dirty="0"/>
          </a:p>
        </p:txBody>
      </p:sp>
      <p:sp>
        <p:nvSpPr>
          <p:cNvPr id="4" name="TextBox 3">
            <a:extLst>
              <a:ext uri="{FF2B5EF4-FFF2-40B4-BE49-F238E27FC236}">
                <a16:creationId xmlns:a16="http://schemas.microsoft.com/office/drawing/2014/main" id="{1840AEB0-1AD3-4C45-BF2C-180975C17718}"/>
              </a:ext>
            </a:extLst>
          </p:cNvPr>
          <p:cNvSpPr txBox="1"/>
          <p:nvPr/>
        </p:nvSpPr>
        <p:spPr>
          <a:xfrm>
            <a:off x="681119" y="935967"/>
            <a:ext cx="7091281" cy="923330"/>
          </a:xfrm>
          <a:prstGeom prst="rect">
            <a:avLst/>
          </a:prstGeom>
          <a:noFill/>
        </p:spPr>
        <p:txBody>
          <a:bodyPr wrap="square" rtlCol="0">
            <a:spAutoFit/>
          </a:bodyPr>
          <a:lstStyle/>
          <a:p>
            <a:pPr algn="ctr"/>
            <a:r>
              <a:rPr lang="en-US" sz="5400" dirty="0">
                <a:ln w="12700">
                  <a:solidFill>
                    <a:schemeClr val="bg1"/>
                  </a:solidFill>
                </a:ln>
                <a:solidFill>
                  <a:srgbClr val="383A45"/>
                </a:solidFill>
                <a:effectLst>
                  <a:glow rad="228600">
                    <a:srgbClr val="FFCB79"/>
                  </a:glow>
                </a:effectLst>
                <a:latin typeface="KABrownSugar" pitchFamily="2" charset="0"/>
              </a:rPr>
              <a:t>Carta de </a:t>
            </a:r>
            <a:r>
              <a:rPr lang="en-US" sz="5400" dirty="0" err="1">
                <a:ln w="12700">
                  <a:solidFill>
                    <a:schemeClr val="bg1"/>
                  </a:solidFill>
                </a:ln>
                <a:solidFill>
                  <a:srgbClr val="383A45"/>
                </a:solidFill>
                <a:effectLst>
                  <a:glow rad="228600">
                    <a:srgbClr val="FFCB79"/>
                  </a:glow>
                </a:effectLst>
                <a:latin typeface="KABrownSugar" pitchFamily="2" charset="0"/>
              </a:rPr>
              <a:t>bienvenida</a:t>
            </a:r>
            <a:endParaRPr lang="en-US" sz="5400" dirty="0">
              <a:ln w="12700">
                <a:solidFill>
                  <a:schemeClr val="bg1"/>
                </a:solidFill>
              </a:ln>
              <a:solidFill>
                <a:srgbClr val="383A45"/>
              </a:solidFill>
              <a:effectLst>
                <a:glow rad="228600">
                  <a:srgbClr val="FFCB79"/>
                </a:glow>
              </a:effectLst>
              <a:latin typeface="KABrownSugar" pitchFamily="2" charset="0"/>
            </a:endParaRPr>
          </a:p>
        </p:txBody>
      </p:sp>
      <p:sp>
        <p:nvSpPr>
          <p:cNvPr id="5" name="TextBox 4">
            <a:extLst>
              <a:ext uri="{FF2B5EF4-FFF2-40B4-BE49-F238E27FC236}">
                <a16:creationId xmlns:a16="http://schemas.microsoft.com/office/drawing/2014/main" id="{37896483-D22D-4CCF-8D54-1A90823AE3FB}"/>
              </a:ext>
            </a:extLst>
          </p:cNvPr>
          <p:cNvSpPr txBox="1"/>
          <p:nvPr/>
        </p:nvSpPr>
        <p:spPr>
          <a:xfrm>
            <a:off x="214952" y="1951630"/>
            <a:ext cx="7342495" cy="6863417"/>
          </a:xfrm>
          <a:prstGeom prst="rect">
            <a:avLst/>
          </a:prstGeom>
          <a:noFill/>
        </p:spPr>
        <p:txBody>
          <a:bodyPr wrap="square" rtlCol="0">
            <a:spAutoFit/>
          </a:bodyPr>
          <a:lstStyle/>
          <a:p>
            <a:pPr algn="ctr"/>
            <a:r>
              <a:rPr lang="es-ES" sz="2000" b="1" dirty="0"/>
              <a:t>Hola, soy la Sra. Nelson y estoy encantada de ayudar a su hijo a través de su viaje de tercer grado. El tercer grado es un momento muy emocionante para los estudiantes, ya que están haciendo la transición de la primaria inferior a la primaria superior. Los estudiantes han estado dominando la habilidad de aprender a leer en el nivel primario inferior. En la transición a la primaria superior, los estudiantes ahora trabajarán para dominar el concepto de lectura para comprender. ¡Este año los estudiantes también profundizarán en la multiplicación, la división e incluso las fracciones! No nos olvidemos de las Ciencias y los Estudios Sociales; Como escuela IB PYP, los estudiantes aprenderán a través de un marco transdisciplinario. Esto simplemente significa que entrelazamos nuestras áreas temáticas (lectura, escritura, matemáticas, ciencias y estudios sociales) y alentamos a los estudiantes a investigar, resolver problemas y apropiarse de su aprendizaje. El tercer grado traerá nuevas experiencias, como las evaluaciones de dominio del contenido y el examen Georgia </a:t>
            </a:r>
            <a:r>
              <a:rPr lang="es-ES" sz="2000" b="1" dirty="0" err="1"/>
              <a:t>Milestone</a:t>
            </a:r>
            <a:r>
              <a:rPr lang="es-ES" sz="2000" b="1" dirty="0"/>
              <a:t>, pero sé que pueden sobresalir porque aquí en Copeland esperamos excelencia todos los días. A medida que construimos una asociación y trabajamos juntos como equipo, sé que el año de tercer grado de su hijo será increíble. Si tiene alguna pregunta, no dude en comunicarse conmigo. ¡Gracias!</a:t>
            </a:r>
            <a:endParaRPr lang="en-US" sz="2000" b="1" dirty="0"/>
          </a:p>
        </p:txBody>
      </p:sp>
    </p:spTree>
    <p:extLst>
      <p:ext uri="{BB962C8B-B14F-4D97-AF65-F5344CB8AC3E}">
        <p14:creationId xmlns:p14="http://schemas.microsoft.com/office/powerpoint/2010/main" val="2336674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CD38602ED324CB815A8E045C6E784" ma:contentTypeVersion="18" ma:contentTypeDescription="Create a new document." ma:contentTypeScope="" ma:versionID="231c413a6e39a8dd6c59ba23fc5e4ec5">
  <xsd:schema xmlns:xsd="http://www.w3.org/2001/XMLSchema" xmlns:xs="http://www.w3.org/2001/XMLSchema" xmlns:p="http://schemas.microsoft.com/office/2006/metadata/properties" xmlns:ns3="1a53a247-c7cb-48e0-b9fb-b0a97f4ecbd0" xmlns:ns4="1bcdb8f5-c60c-434e-bd0a-f3a39b5dd4d5" targetNamespace="http://schemas.microsoft.com/office/2006/metadata/properties" ma:root="true" ma:fieldsID="b45a63dda3381dc3cbe7b6b8ce0d1adf" ns3:_="" ns4:_="">
    <xsd:import namespace="1a53a247-c7cb-48e0-b9fb-b0a97f4ecbd0"/>
    <xsd:import namespace="1bcdb8f5-c60c-434e-bd0a-f3a39b5dd4d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3a247-c7cb-48e0-b9fb-b0a97f4ecb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cdb8f5-c60c-434e-bd0a-f3a39b5dd4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a53a247-c7cb-48e0-b9fb-b0a97f4ecb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D5167-3B19-4C1E-87DB-03E8E76C9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3a247-c7cb-48e0-b9fb-b0a97f4ecbd0"/>
    <ds:schemaRef ds:uri="1bcdb8f5-c60c-434e-bd0a-f3a39b5dd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09382B-8418-4449-B042-1DB72D3DC66A}">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1bcdb8f5-c60c-434e-bd0a-f3a39b5dd4d5"/>
    <ds:schemaRef ds:uri="1a53a247-c7cb-48e0-b9fb-b0a97f4ecbd0"/>
    <ds:schemaRef ds:uri="http://schemas.microsoft.com/office/2006/metadata/properties"/>
  </ds:schemaRefs>
</ds:datastoreItem>
</file>

<file path=customXml/itemProps3.xml><?xml version="1.0" encoding="utf-8"?>
<ds:datastoreItem xmlns:ds="http://schemas.openxmlformats.org/officeDocument/2006/customXml" ds:itemID="{245260A4-7AF0-469F-ABE7-D7F67C70FA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5999</TotalTime>
  <Words>478</Words>
  <Application>Microsoft Office PowerPoint</Application>
  <PresentationFormat>Custom</PresentationFormat>
  <Paragraphs>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KABrownSugar</vt:lpstr>
      <vt:lpstr>Calibri</vt:lpstr>
      <vt:lpstr>Arial</vt:lpstr>
      <vt:lpstr>KAHoneyCakes</vt:lpstr>
      <vt:lpstr>KAThinker</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Amanda</dc:creator>
  <cp:lastModifiedBy>Nelson, Sha'Kari</cp:lastModifiedBy>
  <cp:revision>29</cp:revision>
  <dcterms:created xsi:type="dcterms:W3CDTF">2023-06-11T13:50:53Z</dcterms:created>
  <dcterms:modified xsi:type="dcterms:W3CDTF">2024-08-02T18:10:37Z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0x0101008CDCD38602ED324CB815A8E045C6E784</vt:lpwstr>
  </property>
</Properties>
</file>